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Arimo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Garet" panose="020B0604020202020204" charset="0"/>
      <p:regular r:id="rId31"/>
    </p:embeddedFont>
    <p:embeddedFont>
      <p:font typeface="Garet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datasets/waqi786/climate-change-impact-on-agricultur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57" r="657"/>
          <a:stretch>
            <a:fillRect/>
          </a:stretch>
        </p:blipFill>
        <p:spPr>
          <a:xfrm>
            <a:off x="1028700" y="517779"/>
            <a:ext cx="16230600" cy="9251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0286" y="-2442208"/>
            <a:ext cx="20007883" cy="13539885"/>
          </a:xfrm>
          <a:custGeom>
            <a:avLst/>
            <a:gdLst/>
            <a:ahLst/>
            <a:cxnLst/>
            <a:rect l="l" t="t" r="r" b="b"/>
            <a:pathLst>
              <a:path w="20007883" h="13539885">
                <a:moveTo>
                  <a:pt x="0" y="0"/>
                </a:moveTo>
                <a:lnTo>
                  <a:pt x="20007883" y="0"/>
                </a:lnTo>
                <a:lnTo>
                  <a:pt x="20007883" y="13539885"/>
                </a:lnTo>
                <a:lnTo>
                  <a:pt x="0" y="13539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77" r="-1135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5299" y="4213434"/>
            <a:ext cx="4322257" cy="979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 b="1" spc="-284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OBJECTIVES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32387" y="611713"/>
            <a:ext cx="11426726" cy="185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0"/>
              </a:lnSpc>
            </a:pPr>
            <a:r>
              <a:rPr lang="en-US" sz="3557" b="1" spc="-177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To Analyze historical climate data , to identify trends </a:t>
            </a:r>
          </a:p>
          <a:p>
            <a:pPr algn="l">
              <a:lnSpc>
                <a:spcPts val="4980"/>
              </a:lnSpc>
            </a:pPr>
            <a:r>
              <a:rPr lang="en-US" sz="3557" b="1" spc="-177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and key variables affecting crop yields </a:t>
            </a:r>
          </a:p>
          <a:p>
            <a:pPr algn="l">
              <a:lnSpc>
                <a:spcPts val="4980"/>
              </a:lnSpc>
              <a:spcBef>
                <a:spcPct val="0"/>
              </a:spcBef>
            </a:pPr>
            <a:endParaRPr lang="en-US" sz="3557" b="1" spc="-177">
              <a:solidFill>
                <a:srgbClr val="3D5635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043253" y="2989155"/>
            <a:ext cx="10216047" cy="1188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 spc="-174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To use Python for exploratory data analysis 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 spc="-169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and   machine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25644" y="5407567"/>
            <a:ext cx="11354513" cy="117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  <a:spcBef>
                <a:spcPct val="0"/>
              </a:spcBef>
            </a:pPr>
            <a:r>
              <a:rPr lang="en-US" sz="3387" b="1" spc="-169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To develop predictive models  that provides insights for sustainable Agriculture planning and resilience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82625" y="8056023"/>
            <a:ext cx="12293549" cy="120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7"/>
              </a:lnSpc>
            </a:pPr>
            <a:r>
              <a:rPr lang="en-US" sz="3490" b="1" spc="-174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Recommend  policies that help mitigate the impact</a:t>
            </a:r>
          </a:p>
          <a:p>
            <a:pPr algn="l">
              <a:lnSpc>
                <a:spcPts val="4887"/>
              </a:lnSpc>
              <a:spcBef>
                <a:spcPct val="0"/>
              </a:spcBef>
            </a:pPr>
            <a:r>
              <a:rPr lang="en-US" sz="3490" b="1" spc="-174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 of climate change on Agriculture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4426" y="140064"/>
            <a:ext cx="16659149" cy="10146936"/>
          </a:xfrm>
          <a:custGeom>
            <a:avLst/>
            <a:gdLst/>
            <a:ahLst/>
            <a:cxnLst/>
            <a:rect l="l" t="t" r="r" b="b"/>
            <a:pathLst>
              <a:path w="16659149" h="10146936">
                <a:moveTo>
                  <a:pt x="0" y="0"/>
                </a:moveTo>
                <a:lnTo>
                  <a:pt x="16659148" y="0"/>
                </a:lnTo>
                <a:lnTo>
                  <a:pt x="16659148" y="10146936"/>
                </a:lnTo>
                <a:lnTo>
                  <a:pt x="0" y="10146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89104" y="554063"/>
            <a:ext cx="3243964" cy="1331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3"/>
              </a:lnSpc>
              <a:spcBef>
                <a:spcPct val="0"/>
              </a:spcBef>
            </a:pPr>
            <a:r>
              <a:rPr lang="en-US" sz="3809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DATA 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1655" y="4150112"/>
            <a:ext cx="2938165" cy="97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6"/>
              </a:lnSpc>
            </a:pPr>
            <a:r>
              <a:rPr lang="en-US" sz="2833" b="1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DATA   SOURCE </a:t>
            </a:r>
          </a:p>
          <a:p>
            <a:pPr algn="ctr">
              <a:lnSpc>
                <a:spcPts val="3966"/>
              </a:lnSpc>
              <a:spcBef>
                <a:spcPct val="0"/>
              </a:spcBef>
            </a:pPr>
            <a:r>
              <a:rPr lang="en-US" sz="2833" b="1" u="sng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  <a:hlinkClick r:id="rId4" tooltip="https://www.kaggle.com/datasets/waqi786/climate-change-impact-on-agriculture"/>
              </a:rPr>
              <a:t>KAGGLE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60450" y="3925548"/>
            <a:ext cx="3437483" cy="1434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6"/>
              </a:lnSpc>
            </a:pPr>
            <a:r>
              <a:rPr lang="en-US" sz="2775" b="1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DATA DIMENSIONS</a:t>
            </a:r>
          </a:p>
          <a:p>
            <a:pPr algn="ctr">
              <a:lnSpc>
                <a:spcPts val="3886"/>
              </a:lnSpc>
            </a:pPr>
            <a:r>
              <a:rPr lang="en-US" sz="2775" b="1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10000 X    15</a:t>
            </a:r>
          </a:p>
          <a:p>
            <a:pPr algn="ctr">
              <a:lnSpc>
                <a:spcPts val="3886"/>
              </a:lnSpc>
              <a:spcBef>
                <a:spcPct val="0"/>
              </a:spcBef>
            </a:pPr>
            <a:endParaRPr lang="en-US" sz="2775" b="1">
              <a:solidFill>
                <a:srgbClr val="3D5635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53935" y="8197556"/>
            <a:ext cx="3714304" cy="1377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2"/>
              </a:lnSpc>
            </a:pPr>
            <a:r>
              <a:rPr lang="en-US" sz="3102" b="1" spc="-77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SEGMENTS </a:t>
            </a:r>
          </a:p>
          <a:p>
            <a:pPr marL="497128" lvl="1" indent="-248564" algn="ctr">
              <a:lnSpc>
                <a:spcPts val="2532"/>
              </a:lnSpc>
              <a:buFont typeface="Arial"/>
              <a:buChar char="•"/>
            </a:pPr>
            <a:r>
              <a:rPr lang="en-US" sz="2302" b="1" spc="-57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10 COUNTRIES </a:t>
            </a:r>
          </a:p>
          <a:p>
            <a:pPr marL="497128" lvl="1" indent="-248564" algn="ctr">
              <a:lnSpc>
                <a:spcPts val="2532"/>
              </a:lnSpc>
              <a:buFont typeface="Arial"/>
              <a:buChar char="•"/>
            </a:pPr>
            <a:r>
              <a:rPr lang="en-US" sz="2302" b="1" spc="-57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10  CROP TYPES </a:t>
            </a:r>
          </a:p>
          <a:p>
            <a:pPr marL="497128" lvl="1" indent="-248564" algn="ctr">
              <a:lnSpc>
                <a:spcPts val="2532"/>
              </a:lnSpc>
              <a:buFont typeface="Arial"/>
              <a:buChar char="•"/>
            </a:pPr>
            <a:r>
              <a:rPr lang="en-US" sz="2302" b="1" spc="-57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CLIMATE INDICATORS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14321" y="41467"/>
            <a:ext cx="6501479" cy="1028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 spc="-300" dirty="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METHODOLOGY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69874" y="7483063"/>
            <a:ext cx="3400127" cy="59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0"/>
              </a:lnSpc>
              <a:spcBef>
                <a:spcPct val="0"/>
              </a:spcBef>
            </a:pPr>
            <a:r>
              <a:rPr lang="en-US" sz="3557" b="1" spc="-177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Data Extraction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08933" y="2181644"/>
            <a:ext cx="5535067" cy="617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0"/>
              </a:lnSpc>
              <a:spcBef>
                <a:spcPct val="0"/>
              </a:spcBef>
            </a:pPr>
            <a:r>
              <a:rPr lang="en-US" sz="3200" b="1" spc="-177" dirty="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Exploratory</a:t>
            </a:r>
            <a:r>
              <a:rPr lang="en-US" sz="3557" b="1" spc="-177" dirty="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 Data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00131" y="7483063"/>
            <a:ext cx="4287738" cy="59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0"/>
              </a:lnSpc>
              <a:spcBef>
                <a:spcPct val="0"/>
              </a:spcBef>
            </a:pPr>
            <a:r>
              <a:rPr lang="en-US" sz="3557" b="1" spc="-177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Data Preprocessing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34600" y="2181644"/>
            <a:ext cx="3613451" cy="617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80"/>
              </a:lnSpc>
              <a:spcBef>
                <a:spcPct val="0"/>
              </a:spcBef>
            </a:pPr>
            <a:r>
              <a:rPr lang="en-US" sz="3200" b="1" spc="-177" dirty="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Model</a:t>
            </a:r>
            <a:r>
              <a:rPr lang="en-US" sz="3557" b="1" spc="-177" dirty="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 Building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44401" y="7437881"/>
            <a:ext cx="5126956" cy="1258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80"/>
              </a:lnSpc>
              <a:spcBef>
                <a:spcPct val="0"/>
              </a:spcBef>
            </a:pPr>
            <a:r>
              <a:rPr lang="en-US" sz="3557" b="1" spc="-177" dirty="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Model Evaluation and Selection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1151220" cy="10287000"/>
          </a:xfrm>
          <a:custGeom>
            <a:avLst/>
            <a:gdLst/>
            <a:ahLst/>
            <a:cxnLst/>
            <a:rect l="l" t="t" r="r" b="b"/>
            <a:pathLst>
              <a:path w="11151220" h="10287000">
                <a:moveTo>
                  <a:pt x="0" y="0"/>
                </a:moveTo>
                <a:lnTo>
                  <a:pt x="11151220" y="0"/>
                </a:lnTo>
                <a:lnTo>
                  <a:pt x="111512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151220" y="529903"/>
            <a:ext cx="6840920" cy="321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5"/>
              </a:lnSpc>
              <a:spcBef>
                <a:spcPct val="0"/>
              </a:spcBef>
            </a:pPr>
            <a:r>
              <a:rPr lang="en-US" sz="3314" spc="-82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Both the Spearman and Pearson correlations were explored to find the relationship between the feature variables and we observed that there was no strong relationships between these variables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51220" y="6349053"/>
            <a:ext cx="7054155" cy="8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  <a:spcBef>
                <a:spcPct val="0"/>
              </a:spcBef>
            </a:pPr>
            <a:r>
              <a:rPr lang="en-US" sz="5057" b="1" spc="-252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CORRELATION MATRIX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347672" cy="10287000"/>
            <a:chOff x="0" y="0"/>
            <a:chExt cx="140844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8440" cy="2709333"/>
            </a:xfrm>
            <a:custGeom>
              <a:avLst/>
              <a:gdLst/>
              <a:ahLst/>
              <a:cxnLst/>
              <a:rect l="l" t="t" r="r" b="b"/>
              <a:pathLst>
                <a:path w="1408440" h="2709333">
                  <a:moveTo>
                    <a:pt x="0" y="0"/>
                  </a:moveTo>
                  <a:lnTo>
                    <a:pt x="1408440" y="0"/>
                  </a:lnTo>
                  <a:lnTo>
                    <a:pt x="14084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E9D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408440" cy="2671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028700"/>
            <a:ext cx="5347672" cy="3725484"/>
            <a:chOff x="0" y="0"/>
            <a:chExt cx="7130229" cy="496731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9848" r="9848"/>
            <a:stretch>
              <a:fillRect/>
            </a:stretch>
          </p:blipFill>
          <p:spPr>
            <a:xfrm>
              <a:off x="0" y="0"/>
              <a:ext cx="7130229" cy="4967312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5535505" y="1028700"/>
            <a:ext cx="12752495" cy="7033975"/>
          </a:xfrm>
          <a:custGeom>
            <a:avLst/>
            <a:gdLst/>
            <a:ahLst/>
            <a:cxnLst/>
            <a:rect l="l" t="t" r="r" b="b"/>
            <a:pathLst>
              <a:path w="12752495" h="7033975">
                <a:moveTo>
                  <a:pt x="0" y="0"/>
                </a:moveTo>
                <a:lnTo>
                  <a:pt x="12752495" y="0"/>
                </a:lnTo>
                <a:lnTo>
                  <a:pt x="12752495" y="7033975"/>
                </a:lnTo>
                <a:lnTo>
                  <a:pt x="0" y="7033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3" r="-2545" b="-184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21566" y="5110077"/>
            <a:ext cx="4576373" cy="48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9"/>
              </a:lnSpc>
            </a:pPr>
            <a:r>
              <a:rPr lang="en-US" sz="3390" b="1" spc="-84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 CROP YIELD TREND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134706" cy="10287000"/>
            <a:chOff x="0" y="0"/>
            <a:chExt cx="161572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5725" cy="2709333"/>
            </a:xfrm>
            <a:custGeom>
              <a:avLst/>
              <a:gdLst/>
              <a:ahLst/>
              <a:cxnLst/>
              <a:rect l="l" t="t" r="r" b="b"/>
              <a:pathLst>
                <a:path w="1615725" h="2709333">
                  <a:moveTo>
                    <a:pt x="0" y="0"/>
                  </a:moveTo>
                  <a:lnTo>
                    <a:pt x="1615725" y="0"/>
                  </a:lnTo>
                  <a:lnTo>
                    <a:pt x="161572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E9D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615725" cy="2671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93190" y="1028700"/>
            <a:ext cx="5553687" cy="3344413"/>
            <a:chOff x="0" y="0"/>
            <a:chExt cx="7404917" cy="445921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3587" b="3587"/>
            <a:stretch>
              <a:fillRect/>
            </a:stretch>
          </p:blipFill>
          <p:spPr>
            <a:xfrm>
              <a:off x="0" y="0"/>
              <a:ext cx="7404917" cy="4459218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6306576" y="0"/>
            <a:ext cx="11712009" cy="10278238"/>
          </a:xfrm>
          <a:custGeom>
            <a:avLst/>
            <a:gdLst/>
            <a:ahLst/>
            <a:cxnLst/>
            <a:rect l="l" t="t" r="r" b="b"/>
            <a:pathLst>
              <a:path w="11712009" h="10278238">
                <a:moveTo>
                  <a:pt x="0" y="0"/>
                </a:moveTo>
                <a:lnTo>
                  <a:pt x="11712009" y="0"/>
                </a:lnTo>
                <a:lnTo>
                  <a:pt x="11712009" y="10278238"/>
                </a:lnTo>
                <a:lnTo>
                  <a:pt x="0" y="10278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7829" y="4934332"/>
            <a:ext cx="5759049" cy="94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3359" b="1" spc="-83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CROP YIELD DISTRIBUTION</a:t>
            </a:r>
          </a:p>
          <a:p>
            <a:pPr algn="l">
              <a:lnSpc>
                <a:spcPts val="3694"/>
              </a:lnSpc>
            </a:pPr>
            <a:r>
              <a:rPr lang="en-US" sz="3359" b="1" spc="-83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 BY CROP TYPE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432596"/>
          <a:ext cx="16728474" cy="9829002"/>
        </p:xfrm>
        <a:graphic>
          <a:graphicData uri="http://schemas.openxmlformats.org/drawingml/2006/table">
            <a:tbl>
              <a:tblPr/>
              <a:tblGrid>
                <a:gridCol w="5576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6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6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3579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3D5635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3D5635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MSE Results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3D5635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MAE Results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462">
                <a:tc>
                  <a:txBody>
                    <a:bodyPr/>
                    <a:lstStyle/>
                    <a:p>
                      <a:pPr algn="l">
                        <a:lnSpc>
                          <a:spcPts val="378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3D5635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Random  Forest  Regressor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0.722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0.717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1827">
                <a:tc>
                  <a:txBody>
                    <a:bodyPr/>
                    <a:lstStyle/>
                    <a:p>
                      <a:pPr algn="l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3D5635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Decision Tree Regressor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1.393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0.948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1827">
                <a:tc>
                  <a:txBody>
                    <a:bodyPr/>
                    <a:lstStyle/>
                    <a:p>
                      <a:pPr algn="l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3D5635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XGBoost Regressor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0.794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0.744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1510">
                <a:tc>
                  <a:txBody>
                    <a:bodyPr/>
                    <a:lstStyle/>
                    <a:p>
                      <a:pPr algn="l">
                        <a:lnSpc>
                          <a:spcPts val="378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3D5635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Support Vector Regressor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0.830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0.762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1511">
                <a:tc>
                  <a:txBody>
                    <a:bodyPr/>
                    <a:lstStyle/>
                    <a:p>
                      <a:pPr algn="l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3D5635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LightGBM Regressor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40"/>
                        </a:lnSpc>
                        <a:defRPr/>
                      </a:pPr>
                      <a:r>
                        <a:rPr lang="en-US" sz="3100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0.709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0.714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31510">
                <a:tc>
                  <a:txBody>
                    <a:bodyPr/>
                    <a:lstStyle/>
                    <a:p>
                      <a:pPr algn="l">
                        <a:lnSpc>
                          <a:spcPts val="3360"/>
                        </a:lnSpc>
                        <a:defRPr/>
                      </a:pPr>
                      <a:r>
                        <a:rPr lang="en-US" sz="2400" b="1">
                          <a:solidFill>
                            <a:srgbClr val="3D5635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K-Nearest Neighbors Regressor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0.881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0.770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31511">
                <a:tc>
                  <a:txBody>
                    <a:bodyPr/>
                    <a:lstStyle/>
                    <a:p>
                      <a:pPr algn="l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3D5635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Linear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0.880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40"/>
                        </a:lnSpc>
                        <a:defRPr/>
                      </a:pPr>
                      <a:r>
                        <a:rPr lang="en-US" sz="3100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0.773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4226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3D5635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Gradient Boosting Regressor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0.677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0.701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325598" y="66675"/>
            <a:ext cx="17636805" cy="426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3299" b="1" spc="-164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MODEL PERFORMANCES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799" y="5519270"/>
            <a:ext cx="17962402" cy="4767730"/>
          </a:xfrm>
          <a:custGeom>
            <a:avLst/>
            <a:gdLst/>
            <a:ahLst/>
            <a:cxnLst/>
            <a:rect l="l" t="t" r="r" b="b"/>
            <a:pathLst>
              <a:path w="17962402" h="4767730">
                <a:moveTo>
                  <a:pt x="0" y="0"/>
                </a:moveTo>
                <a:lnTo>
                  <a:pt x="17962402" y="0"/>
                </a:lnTo>
                <a:lnTo>
                  <a:pt x="17962402" y="4767730"/>
                </a:lnTo>
                <a:lnTo>
                  <a:pt x="0" y="4767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817" b="-7965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5598" y="85725"/>
            <a:ext cx="17636805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sz="4299" b="1" spc="-214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MODEL SELECTION AND RELEVANCE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143369"/>
            <a:ext cx="18288000" cy="144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5"/>
              </a:lnSpc>
              <a:spcBef>
                <a:spcPct val="0"/>
              </a:spcBef>
            </a:pPr>
            <a:r>
              <a:rPr lang="en-US" sz="4160" b="1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The  Gradient Boosting  Regressor </a:t>
            </a:r>
            <a:r>
              <a:rPr lang="en-US" sz="4160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was selected because it was more relevant for the purpose of our study.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3348596"/>
            <a:ext cx="17962402" cy="186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6"/>
              </a:lnSpc>
              <a:spcBef>
                <a:spcPct val="0"/>
              </a:spcBef>
            </a:pPr>
            <a:r>
              <a:rPr lang="en-US" sz="3575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The relevance of our model is to predict crop yield based on influencing factors to help make informed decision on</a:t>
            </a:r>
            <a:r>
              <a:rPr lang="en-US" sz="3575" b="1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 What to grow, When to grow and What to do to improve yield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22543" y="0"/>
            <a:ext cx="6865457" cy="10287000"/>
          </a:xfrm>
          <a:custGeom>
            <a:avLst/>
            <a:gdLst/>
            <a:ahLst/>
            <a:cxnLst/>
            <a:rect l="l" t="t" r="r" b="b"/>
            <a:pathLst>
              <a:path w="6865457" h="10287000">
                <a:moveTo>
                  <a:pt x="0" y="0"/>
                </a:moveTo>
                <a:lnTo>
                  <a:pt x="6865457" y="0"/>
                </a:lnTo>
                <a:lnTo>
                  <a:pt x="68654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624" r="-180500" b="-167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509930" y="807403"/>
            <a:ext cx="18365201" cy="61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4799" b="1" spc="-239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LIMITATIONS &amp; FUTURE PROJECTION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589229"/>
            <a:ext cx="11422543" cy="391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endParaRPr/>
          </a:p>
          <a:p>
            <a:pPr algn="l">
              <a:lnSpc>
                <a:spcPts val="5187"/>
              </a:lnSpc>
            </a:pPr>
            <a:r>
              <a:rPr lang="en-US" sz="3705" b="1" spc="-185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Most of our models produced relatively high mean squared errors. Consequently, future efforts will focus on enhancing model performance by exploring alternative techniques.</a:t>
            </a:r>
          </a:p>
          <a:p>
            <a:pPr algn="l">
              <a:lnSpc>
                <a:spcPts val="5376"/>
              </a:lnSpc>
              <a:spcBef>
                <a:spcPct val="0"/>
              </a:spcBef>
            </a:pPr>
            <a:endParaRPr lang="en-US" sz="3705" b="1" spc="-185">
              <a:solidFill>
                <a:srgbClr val="3D5635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27" y="248025"/>
            <a:ext cx="18274473" cy="10930347"/>
          </a:xfrm>
          <a:custGeom>
            <a:avLst/>
            <a:gdLst/>
            <a:ahLst/>
            <a:cxnLst/>
            <a:rect l="l" t="t" r="r" b="b"/>
            <a:pathLst>
              <a:path w="18274473" h="10930347">
                <a:moveTo>
                  <a:pt x="0" y="0"/>
                </a:moveTo>
                <a:lnTo>
                  <a:pt x="18274473" y="0"/>
                </a:lnTo>
                <a:lnTo>
                  <a:pt x="18274473" y="10930347"/>
                </a:lnTo>
                <a:lnTo>
                  <a:pt x="0" y="10930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87" r="-30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65358" y="601975"/>
            <a:ext cx="11711105" cy="110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10"/>
              </a:lnSpc>
              <a:spcBef>
                <a:spcPct val="0"/>
              </a:spcBef>
            </a:pPr>
            <a:r>
              <a:rPr lang="en-US" sz="8900" spc="-445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RECOMMENDATIONS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896600" y="2597890"/>
            <a:ext cx="4820278" cy="1271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3"/>
              </a:lnSpc>
              <a:spcBef>
                <a:spcPct val="0"/>
              </a:spcBef>
            </a:pPr>
            <a:r>
              <a:rPr lang="en-US" sz="2438" b="1" spc="-121" dirty="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DEPLOY AGRICULTURE EXTENSION OFFICERS S  TO ASSIST FARMERS 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588056" y="8787130"/>
            <a:ext cx="3699944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 spc="-115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FARMERS CAN OPT FOR DROUGHT-RESISTANT VARIETIES.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9514" y="8312362"/>
            <a:ext cx="3390752" cy="1664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1"/>
              </a:lnSpc>
              <a:spcBef>
                <a:spcPct val="0"/>
              </a:spcBef>
            </a:pPr>
            <a:r>
              <a:rPr lang="en-US" sz="2358" b="1" spc="-117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CROP ROTATION SHOULD BE EXPLORED BY FARMERS TO IMPROVE SOIL HEALTH.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9514" y="3079125"/>
            <a:ext cx="4902504" cy="1580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6"/>
              </a:lnSpc>
              <a:spcBef>
                <a:spcPct val="0"/>
              </a:spcBef>
            </a:pPr>
            <a:r>
              <a:rPr lang="en-US" sz="2268" b="1" spc="-113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ENGAGE DATA ANALYSTS IN THE AGRICULTURE SECTOR TO DEVELOP MODELS FOR PREDICTING CROP YIELDS.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28744" y="5713199"/>
            <a:ext cx="3899332" cy="1737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0"/>
              </a:lnSpc>
              <a:spcBef>
                <a:spcPct val="0"/>
              </a:spcBef>
            </a:pPr>
            <a:r>
              <a:rPr lang="en-US" sz="2471" b="1" spc="-123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LEVERAGE  EFFICIENT IRRIGATION SYSTEMS TO HELP MAINTAIN SOIL MOISTURE LEVELS.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290678"/>
            <a:ext cx="18288000" cy="4026184"/>
            <a:chOff x="0" y="0"/>
            <a:chExt cx="24384000" cy="536824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9249" t="65804" r="164" b="4234"/>
            <a:stretch>
              <a:fillRect/>
            </a:stretch>
          </p:blipFill>
          <p:spPr>
            <a:xfrm>
              <a:off x="0" y="0"/>
              <a:ext cx="24384000" cy="5368245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6584774" y="896762"/>
            <a:ext cx="972700" cy="1028700"/>
          </a:xfrm>
          <a:custGeom>
            <a:avLst/>
            <a:gdLst/>
            <a:ahLst/>
            <a:cxnLst/>
            <a:rect l="l" t="t" r="r" b="b"/>
            <a:pathLst>
              <a:path w="972700" h="1028700">
                <a:moveTo>
                  <a:pt x="0" y="0"/>
                </a:moveTo>
                <a:lnTo>
                  <a:pt x="972700" y="0"/>
                </a:lnTo>
                <a:lnTo>
                  <a:pt x="972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788068"/>
            <a:ext cx="16528774" cy="192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9"/>
              </a:lnSpc>
            </a:pPr>
            <a:r>
              <a:rPr lang="en-US" sz="7499" spc="-374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THE  IMPACT  OF  CLIMATE  CHANGE ON  AGRICULTURE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999720"/>
            <a:ext cx="16528774" cy="568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spc="-131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Ensuring Food Security for Future Generations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34849"/>
            <a:ext cx="541560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spc="-159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Presented by The Mavericks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62045"/>
            <a:ext cx="10638660" cy="1228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11216701" y="184900"/>
            <a:ext cx="7071299" cy="9933669"/>
            <a:chOff x="0" y="0"/>
            <a:chExt cx="9428399" cy="1324489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6271" r="26271"/>
            <a:stretch>
              <a:fillRect/>
            </a:stretch>
          </p:blipFill>
          <p:spPr>
            <a:xfrm>
              <a:off x="0" y="0"/>
              <a:ext cx="9428399" cy="13244893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266558" y="1403792"/>
            <a:ext cx="10638660" cy="166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80"/>
              </a:lnSpc>
              <a:spcBef>
                <a:spcPct val="0"/>
              </a:spcBef>
            </a:pPr>
            <a:r>
              <a:rPr lang="en-US" sz="9700" spc="-485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6558" y="3366846"/>
            <a:ext cx="11216701" cy="280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  <a:spcBef>
                <a:spcPct val="0"/>
              </a:spcBef>
            </a:pPr>
            <a:r>
              <a:rPr lang="en-US" sz="2675" spc="-133" dirty="0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CLIMATE CHANGE POSES SIGNIFICANT RISKS TO GLOBAL AGRICULTURE, PARTICULARLY IN VULNERABLE REGIONS LIKE SUB-SAHARAN AFRICA.</a:t>
            </a:r>
          </a:p>
          <a:p>
            <a:pPr algn="l">
              <a:lnSpc>
                <a:spcPts val="3745"/>
              </a:lnSpc>
              <a:spcBef>
                <a:spcPct val="0"/>
              </a:spcBef>
            </a:pPr>
            <a:r>
              <a:rPr lang="en-US" sz="2675" spc="-133" dirty="0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UNDERSTANDING THESE IMPACTS IS ESSENTIAL FOR DEVELOPING EFFECTIVE POLICIES AND PRACTICES TO ENHANCE RESILIENCE IN AGRICULTURAL SYSTEMS.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0834" y="1714401"/>
            <a:ext cx="3191255" cy="3237960"/>
          </a:xfrm>
          <a:custGeom>
            <a:avLst/>
            <a:gdLst/>
            <a:ahLst/>
            <a:cxnLst/>
            <a:rect l="l" t="t" r="r" b="b"/>
            <a:pathLst>
              <a:path w="3191255" h="3237960">
                <a:moveTo>
                  <a:pt x="0" y="0"/>
                </a:moveTo>
                <a:lnTo>
                  <a:pt x="3191255" y="0"/>
                </a:lnTo>
                <a:lnTo>
                  <a:pt x="3191255" y="3237960"/>
                </a:lnTo>
                <a:lnTo>
                  <a:pt x="0" y="323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1" t="-11679" r="-5360" b="-453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640971"/>
            <a:ext cx="3079846" cy="3237960"/>
          </a:xfrm>
          <a:custGeom>
            <a:avLst/>
            <a:gdLst/>
            <a:ahLst/>
            <a:cxnLst/>
            <a:rect l="l" t="t" r="r" b="b"/>
            <a:pathLst>
              <a:path w="3079846" h="3237960">
                <a:moveTo>
                  <a:pt x="0" y="0"/>
                </a:moveTo>
                <a:lnTo>
                  <a:pt x="3079846" y="0"/>
                </a:lnTo>
                <a:lnTo>
                  <a:pt x="3079846" y="3237960"/>
                </a:lnTo>
                <a:lnTo>
                  <a:pt x="0" y="323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50" t="-8825" r="-5940" b="-5295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53232" y="1714401"/>
            <a:ext cx="3243799" cy="3268187"/>
          </a:xfrm>
          <a:custGeom>
            <a:avLst/>
            <a:gdLst/>
            <a:ahLst/>
            <a:cxnLst/>
            <a:rect l="l" t="t" r="r" b="b"/>
            <a:pathLst>
              <a:path w="3243799" h="3268187">
                <a:moveTo>
                  <a:pt x="0" y="0"/>
                </a:moveTo>
                <a:lnTo>
                  <a:pt x="3243799" y="0"/>
                </a:lnTo>
                <a:lnTo>
                  <a:pt x="3243799" y="3268187"/>
                </a:lnTo>
                <a:lnTo>
                  <a:pt x="0" y="3268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478" t="-6438" b="-6995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25811" y="6056398"/>
            <a:ext cx="3541300" cy="3254562"/>
          </a:xfrm>
          <a:custGeom>
            <a:avLst/>
            <a:gdLst/>
            <a:ahLst/>
            <a:cxnLst/>
            <a:rect l="l" t="t" r="r" b="b"/>
            <a:pathLst>
              <a:path w="3541300" h="3254562">
                <a:moveTo>
                  <a:pt x="0" y="0"/>
                </a:moveTo>
                <a:lnTo>
                  <a:pt x="3541301" y="0"/>
                </a:lnTo>
                <a:lnTo>
                  <a:pt x="3541301" y="3254562"/>
                </a:lnTo>
                <a:lnTo>
                  <a:pt x="0" y="32545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427" t="-26493" r="-28564" b="-8241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53232" y="5816574"/>
            <a:ext cx="3243799" cy="3230861"/>
          </a:xfrm>
          <a:custGeom>
            <a:avLst/>
            <a:gdLst/>
            <a:ahLst/>
            <a:cxnLst/>
            <a:rect l="l" t="t" r="r" b="b"/>
            <a:pathLst>
              <a:path w="3243799" h="3230861">
                <a:moveTo>
                  <a:pt x="0" y="0"/>
                </a:moveTo>
                <a:lnTo>
                  <a:pt x="3243799" y="0"/>
                </a:lnTo>
                <a:lnTo>
                  <a:pt x="3243799" y="3230861"/>
                </a:lnTo>
                <a:lnTo>
                  <a:pt x="0" y="3230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252" r="-37663" b="-2719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611431" y="5816574"/>
            <a:ext cx="3191255" cy="3237960"/>
          </a:xfrm>
          <a:custGeom>
            <a:avLst/>
            <a:gdLst/>
            <a:ahLst/>
            <a:cxnLst/>
            <a:rect l="l" t="t" r="r" b="b"/>
            <a:pathLst>
              <a:path w="3191255" h="3237960">
                <a:moveTo>
                  <a:pt x="0" y="0"/>
                </a:moveTo>
                <a:lnTo>
                  <a:pt x="3191256" y="0"/>
                </a:lnTo>
                <a:lnTo>
                  <a:pt x="3191256" y="3237960"/>
                </a:lnTo>
                <a:lnTo>
                  <a:pt x="0" y="32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3922" r="-43040" b="-12186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6103227"/>
            <a:ext cx="3079846" cy="3207733"/>
          </a:xfrm>
          <a:custGeom>
            <a:avLst/>
            <a:gdLst/>
            <a:ahLst/>
            <a:cxnLst/>
            <a:rect l="l" t="t" r="r" b="b"/>
            <a:pathLst>
              <a:path w="3079846" h="3207733">
                <a:moveTo>
                  <a:pt x="0" y="0"/>
                </a:moveTo>
                <a:lnTo>
                  <a:pt x="3079846" y="0"/>
                </a:lnTo>
                <a:lnTo>
                  <a:pt x="3079846" y="3207733"/>
                </a:lnTo>
                <a:lnTo>
                  <a:pt x="0" y="32077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406" r="-18959" b="-277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23864" y="331641"/>
            <a:ext cx="13736449" cy="1228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9999" spc="-499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MEET THE TEAM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1795" y="5075069"/>
            <a:ext cx="2421285" cy="737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7"/>
              </a:lnSpc>
            </a:pPr>
            <a:r>
              <a:rPr lang="en-US" sz="2606" b="1" spc="-65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 PENIEL TWUM </a:t>
            </a:r>
          </a:p>
          <a:p>
            <a:pPr algn="l">
              <a:lnSpc>
                <a:spcPts val="2867"/>
              </a:lnSpc>
            </a:pPr>
            <a:r>
              <a:rPr lang="en-US" sz="2606" b="1" spc="-65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TENKOROMAH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1795" y="9485248"/>
            <a:ext cx="242128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-15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FELIX DUODU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15862" y="9484690"/>
            <a:ext cx="408890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-15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PRISCILLLA PWARORA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52440" y="9485248"/>
            <a:ext cx="289872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-150" dirty="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GEORGE ANTWI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00834" y="5148772"/>
            <a:ext cx="240193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-15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JOLENE AMUI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37603" y="4998869"/>
            <a:ext cx="26713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-15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BENNIAH EZUH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47904" y="9253810"/>
            <a:ext cx="3711782" cy="97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820" b="1" spc="-141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SHAMSIYATU</a:t>
            </a:r>
          </a:p>
          <a:p>
            <a:pPr algn="ctr">
              <a:lnSpc>
                <a:spcPts val="3948"/>
              </a:lnSpc>
              <a:spcBef>
                <a:spcPct val="0"/>
              </a:spcBef>
            </a:pPr>
            <a:r>
              <a:rPr lang="en-US" sz="2820" b="1" spc="-141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MURTALA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33167" y="1028700"/>
            <a:ext cx="4021666" cy="833966"/>
            <a:chOff x="0" y="0"/>
            <a:chExt cx="5362221" cy="111195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1567" b="31567"/>
            <a:stretch>
              <a:fillRect/>
            </a:stretch>
          </p:blipFill>
          <p:spPr>
            <a:xfrm>
              <a:off x="0" y="0"/>
              <a:ext cx="5362221" cy="1111955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2743876" y="3468245"/>
            <a:ext cx="4176757" cy="3913517"/>
          </a:xfrm>
          <a:custGeom>
            <a:avLst/>
            <a:gdLst/>
            <a:ahLst/>
            <a:cxnLst/>
            <a:rect l="l" t="t" r="r" b="b"/>
            <a:pathLst>
              <a:path w="4176757" h="3913517">
                <a:moveTo>
                  <a:pt x="0" y="0"/>
                </a:moveTo>
                <a:lnTo>
                  <a:pt x="4176757" y="0"/>
                </a:lnTo>
                <a:lnTo>
                  <a:pt x="4176757" y="3913517"/>
                </a:lnTo>
                <a:lnTo>
                  <a:pt x="0" y="3913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72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52744" y="3468245"/>
            <a:ext cx="5019472" cy="3913517"/>
          </a:xfrm>
          <a:custGeom>
            <a:avLst/>
            <a:gdLst/>
            <a:ahLst/>
            <a:cxnLst/>
            <a:rect l="l" t="t" r="r" b="b"/>
            <a:pathLst>
              <a:path w="5019472" h="3913517">
                <a:moveTo>
                  <a:pt x="0" y="0"/>
                </a:moveTo>
                <a:lnTo>
                  <a:pt x="5019472" y="0"/>
                </a:lnTo>
                <a:lnTo>
                  <a:pt x="5019472" y="3913517"/>
                </a:lnTo>
                <a:lnTo>
                  <a:pt x="0" y="3913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239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2765" y="3468245"/>
            <a:ext cx="4774499" cy="3913517"/>
          </a:xfrm>
          <a:custGeom>
            <a:avLst/>
            <a:gdLst/>
            <a:ahLst/>
            <a:cxnLst/>
            <a:rect l="l" t="t" r="r" b="b"/>
            <a:pathLst>
              <a:path w="4774499" h="3913517">
                <a:moveTo>
                  <a:pt x="0" y="0"/>
                </a:moveTo>
                <a:lnTo>
                  <a:pt x="4774498" y="0"/>
                </a:lnTo>
                <a:lnTo>
                  <a:pt x="4774498" y="3913517"/>
                </a:lnTo>
                <a:lnTo>
                  <a:pt x="0" y="3913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760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2765" y="8271268"/>
            <a:ext cx="4237169" cy="1412390"/>
          </a:xfrm>
          <a:custGeom>
            <a:avLst/>
            <a:gdLst/>
            <a:ahLst/>
            <a:cxnLst/>
            <a:rect l="l" t="t" r="r" b="b"/>
            <a:pathLst>
              <a:path w="4237169" h="1412390">
                <a:moveTo>
                  <a:pt x="0" y="0"/>
                </a:moveTo>
                <a:lnTo>
                  <a:pt x="4237169" y="0"/>
                </a:lnTo>
                <a:lnTo>
                  <a:pt x="4237169" y="1412389"/>
                </a:lnTo>
                <a:lnTo>
                  <a:pt x="0" y="1412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28711" y="8271268"/>
            <a:ext cx="1947849" cy="1565430"/>
          </a:xfrm>
          <a:custGeom>
            <a:avLst/>
            <a:gdLst/>
            <a:ahLst/>
            <a:cxnLst/>
            <a:rect l="l" t="t" r="r" b="b"/>
            <a:pathLst>
              <a:path w="1947849" h="1565430">
                <a:moveTo>
                  <a:pt x="0" y="0"/>
                </a:moveTo>
                <a:lnTo>
                  <a:pt x="1947849" y="0"/>
                </a:lnTo>
                <a:lnTo>
                  <a:pt x="1947849" y="1565430"/>
                </a:lnTo>
                <a:lnTo>
                  <a:pt x="0" y="15654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214" b="-1221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52744" y="8271268"/>
            <a:ext cx="2509736" cy="1565430"/>
          </a:xfrm>
          <a:custGeom>
            <a:avLst/>
            <a:gdLst/>
            <a:ahLst/>
            <a:cxnLst/>
            <a:rect l="l" t="t" r="r" b="b"/>
            <a:pathLst>
              <a:path w="2509736" h="1565430">
                <a:moveTo>
                  <a:pt x="0" y="0"/>
                </a:moveTo>
                <a:lnTo>
                  <a:pt x="2509736" y="0"/>
                </a:lnTo>
                <a:lnTo>
                  <a:pt x="2509736" y="1565430"/>
                </a:lnTo>
                <a:lnTo>
                  <a:pt x="0" y="15654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0161" b="-3016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195750" y="8271268"/>
            <a:ext cx="3273010" cy="1468369"/>
          </a:xfrm>
          <a:custGeom>
            <a:avLst/>
            <a:gdLst/>
            <a:ahLst/>
            <a:cxnLst/>
            <a:rect l="l" t="t" r="r" b="b"/>
            <a:pathLst>
              <a:path w="3273010" h="1468369">
                <a:moveTo>
                  <a:pt x="0" y="0"/>
                </a:moveTo>
                <a:lnTo>
                  <a:pt x="3273010" y="0"/>
                </a:lnTo>
                <a:lnTo>
                  <a:pt x="3273010" y="1468369"/>
                </a:lnTo>
                <a:lnTo>
                  <a:pt x="0" y="14683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9855" b="-3731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67367" y="2668145"/>
            <a:ext cx="15553267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spc="-300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ACKNOWLEDGEMENTS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E9D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4816593" cy="2671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424163" y="0"/>
            <a:ext cx="4863837" cy="10858606"/>
            <a:chOff x="0" y="0"/>
            <a:chExt cx="6485115" cy="1447814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33224" r="33224"/>
            <a:stretch>
              <a:fillRect/>
            </a:stretch>
          </p:blipFill>
          <p:spPr>
            <a:xfrm>
              <a:off x="0" y="0"/>
              <a:ext cx="6485115" cy="1447814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17705" y="3906291"/>
            <a:ext cx="13026344" cy="2201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005"/>
              </a:lnSpc>
              <a:spcBef>
                <a:spcPct val="0"/>
              </a:spcBef>
            </a:pPr>
            <a:r>
              <a:rPr lang="en-US" sz="17784" spc="-889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THANK YOU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4290" y="203249"/>
            <a:ext cx="17792488" cy="1026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6"/>
              </a:lnSpc>
            </a:pPr>
            <a:r>
              <a:rPr lang="en-US" sz="3642" spc="-91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REFERENCE LIST</a:t>
            </a:r>
          </a:p>
          <a:p>
            <a:pPr algn="l">
              <a:lnSpc>
                <a:spcPts val="3126"/>
              </a:lnSpc>
              <a:spcBef>
                <a:spcPct val="0"/>
              </a:spcBef>
            </a:pPr>
            <a:endParaRPr lang="en-US" sz="3642" spc="-91">
              <a:solidFill>
                <a:srgbClr val="3D5635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126"/>
              </a:lnSpc>
              <a:spcBef>
                <a:spcPct val="0"/>
              </a:spcBef>
            </a:pPr>
            <a:endParaRPr lang="en-US" sz="3642" spc="-91">
              <a:solidFill>
                <a:srgbClr val="3D5635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126"/>
              </a:lnSpc>
              <a:spcBef>
                <a:spcPct val="0"/>
              </a:spcBef>
            </a:pPr>
            <a:endParaRPr lang="en-US" sz="3642" spc="-91">
              <a:solidFill>
                <a:srgbClr val="3D5635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236"/>
              </a:lnSpc>
              <a:spcBef>
                <a:spcPct val="0"/>
              </a:spcBef>
            </a:pPr>
            <a:r>
              <a:rPr lang="en-US" sz="2942" spc="-73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1. ALI, A., AHMAD, A., &amp; WANI, S.(2023). ANALYSIS OF WHEAT-YIELD PREDICTION USING MACHINE LEARNING MODELS UNDER CLIMATE CHANGE SCENARIOS. SUSTAINABILITY, 16(16), 6976. DOI:10.3390/SU16166976. RETRIEVED FROM [HTTPS://WWW.MDPI.COM/2071-1050/16/16/6976](HTTPS://WWW.MDPI.COM/2071-1050/16/16/6976)</a:t>
            </a:r>
          </a:p>
          <a:p>
            <a:pPr algn="l">
              <a:lnSpc>
                <a:spcPts val="3236"/>
              </a:lnSpc>
              <a:spcBef>
                <a:spcPct val="0"/>
              </a:spcBef>
            </a:pPr>
            <a:endParaRPr lang="en-US" sz="2942" spc="-73">
              <a:solidFill>
                <a:srgbClr val="3D5635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236"/>
              </a:lnSpc>
              <a:spcBef>
                <a:spcPct val="0"/>
              </a:spcBef>
            </a:pPr>
            <a:r>
              <a:rPr lang="en-US" sz="2942" spc="-73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2. ZHOU, L., &amp; CHENG, H.(2024). ANALYSING THE EFFECT OF CLIMATE CHANGE ON CROP YIELD USING MACHINE LEARNING TECHNIQUES. SSRN. DOI:10.2139/SSRN.4802729. RETRIEVED FROM [HTTPS://PAPERS.SSRN.COM/SOL3/PAPERS.CFM?ABSTRACT_ID=4802729]</a:t>
            </a:r>
          </a:p>
          <a:p>
            <a:pPr algn="l">
              <a:lnSpc>
                <a:spcPts val="3236"/>
              </a:lnSpc>
              <a:spcBef>
                <a:spcPct val="0"/>
              </a:spcBef>
            </a:pPr>
            <a:endParaRPr lang="en-US" sz="2942" spc="-73">
              <a:solidFill>
                <a:srgbClr val="3D5635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236"/>
              </a:lnSpc>
              <a:spcBef>
                <a:spcPct val="0"/>
              </a:spcBef>
            </a:pPr>
            <a:r>
              <a:rPr lang="en-US" sz="2942" spc="-73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3. FAO. (2021). THE STATE OF FOOD AND AGRICULTURE 2021: MAKING AGRIFOOD SYSTEMS MORE RESILIENT TO SHOCKS AND STRESSES. FOOD AND AGRICULTURE ORGANIZATION OF THE UNITED NATIONS. RETRIEVED FROM HTTP://WWW.FAO.ORG/3/CB6030EN/CB6030EN.PDF </a:t>
            </a:r>
          </a:p>
          <a:p>
            <a:pPr algn="l">
              <a:lnSpc>
                <a:spcPts val="3236"/>
              </a:lnSpc>
              <a:spcBef>
                <a:spcPct val="0"/>
              </a:spcBef>
            </a:pPr>
            <a:endParaRPr lang="en-US" sz="2942" spc="-73">
              <a:solidFill>
                <a:srgbClr val="3D5635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236"/>
              </a:lnSpc>
              <a:spcBef>
                <a:spcPct val="0"/>
              </a:spcBef>
            </a:pPr>
            <a:r>
              <a:rPr lang="en-US" sz="2942" spc="-73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4. UNDP. (2023). CLIMATE CHANGE AND AGRICULTURE: SUB-SAHARAN AFRICA'S VULNERABILITY. UNITED NATIONS DEVELOPMENT PROGRAMME. RETRIEVED FROM HTTPS://WWW.UNDP.ORG/ </a:t>
            </a:r>
          </a:p>
          <a:p>
            <a:pPr algn="l">
              <a:lnSpc>
                <a:spcPts val="3236"/>
              </a:lnSpc>
              <a:spcBef>
                <a:spcPct val="0"/>
              </a:spcBef>
            </a:pPr>
            <a:endParaRPr lang="en-US" sz="2942" spc="-73">
              <a:solidFill>
                <a:srgbClr val="3D5635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236"/>
              </a:lnSpc>
              <a:spcBef>
                <a:spcPct val="0"/>
              </a:spcBef>
            </a:pPr>
            <a:r>
              <a:rPr lang="en-US" sz="2942" spc="-73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5. WORLD BANK. (2016). CLIMATE CHANGE AND AGRICULTURE IN SUB-SAHARAN AFRICA: OPPORTUNITIES AND CHALLENGES. WORLD BANK GROUP. RETRIEVED FROM HTTPS://WWW.WORLDBANK.ORG/</a:t>
            </a:r>
          </a:p>
          <a:p>
            <a:pPr algn="l">
              <a:lnSpc>
                <a:spcPts val="3126"/>
              </a:lnSpc>
              <a:spcBef>
                <a:spcPct val="0"/>
              </a:spcBef>
            </a:pPr>
            <a:endParaRPr lang="en-US" sz="2942" spc="-73">
              <a:solidFill>
                <a:srgbClr val="3D5635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126"/>
              </a:lnSpc>
              <a:spcBef>
                <a:spcPct val="0"/>
              </a:spcBef>
            </a:pPr>
            <a:endParaRPr lang="en-US" sz="2942" spc="-73">
              <a:solidFill>
                <a:srgbClr val="3D5635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821349"/>
            <a:ext cx="11154127" cy="7536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75752" lvl="1" indent="-587876" algn="l">
              <a:lnSpc>
                <a:spcPts val="5990"/>
              </a:lnSpc>
              <a:buFont typeface="Arial"/>
              <a:buChar char="•"/>
            </a:pPr>
            <a:r>
              <a:rPr lang="en-US" sz="5445" spc="-136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INTRODUCTION</a:t>
            </a:r>
          </a:p>
          <a:p>
            <a:pPr marL="1175752" lvl="1" indent="-587876" algn="l">
              <a:lnSpc>
                <a:spcPts val="5990"/>
              </a:lnSpc>
              <a:buFont typeface="Arial"/>
              <a:buChar char="•"/>
            </a:pPr>
            <a:r>
              <a:rPr lang="en-US" sz="5445" spc="-136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PROBLEM STATEMENT</a:t>
            </a:r>
          </a:p>
          <a:p>
            <a:pPr marL="1175752" lvl="1" indent="-587876" algn="l">
              <a:lnSpc>
                <a:spcPts val="5990"/>
              </a:lnSpc>
              <a:buFont typeface="Arial"/>
              <a:buChar char="•"/>
            </a:pPr>
            <a:r>
              <a:rPr lang="en-US" sz="5445" spc="-136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DATA OVERVIEW</a:t>
            </a:r>
          </a:p>
          <a:p>
            <a:pPr marL="1175752" lvl="1" indent="-587876" algn="l">
              <a:lnSpc>
                <a:spcPts val="5990"/>
              </a:lnSpc>
              <a:buFont typeface="Arial"/>
              <a:buChar char="•"/>
            </a:pPr>
            <a:r>
              <a:rPr lang="en-US" sz="5445" spc="-136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METHODOLOGY</a:t>
            </a:r>
          </a:p>
          <a:p>
            <a:pPr marL="1175752" lvl="1" indent="-587876" algn="l">
              <a:lnSpc>
                <a:spcPts val="5990"/>
              </a:lnSpc>
              <a:buFont typeface="Arial"/>
              <a:buChar char="•"/>
            </a:pPr>
            <a:r>
              <a:rPr lang="en-US" sz="5445" spc="-136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ANALYSIS &amp; INSIGHTS</a:t>
            </a:r>
          </a:p>
          <a:p>
            <a:pPr marL="1175752" lvl="1" indent="-587876" algn="l">
              <a:lnSpc>
                <a:spcPts val="5990"/>
              </a:lnSpc>
              <a:buFont typeface="Arial"/>
              <a:buChar char="•"/>
            </a:pPr>
            <a:r>
              <a:rPr lang="en-US" sz="5445" spc="-136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CONCLUSION</a:t>
            </a:r>
          </a:p>
          <a:p>
            <a:pPr marL="1175752" lvl="1" indent="-587876" algn="l">
              <a:lnSpc>
                <a:spcPts val="5990"/>
              </a:lnSpc>
              <a:buFont typeface="Arial"/>
              <a:buChar char="•"/>
            </a:pPr>
            <a:r>
              <a:rPr lang="en-US" sz="5445" spc="-136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MEET THE TEAM</a:t>
            </a:r>
          </a:p>
          <a:p>
            <a:pPr marL="1175752" lvl="1" indent="-587876" algn="l">
              <a:lnSpc>
                <a:spcPts val="5990"/>
              </a:lnSpc>
              <a:buFont typeface="Arial"/>
              <a:buChar char="•"/>
            </a:pPr>
            <a:r>
              <a:rPr lang="en-US" sz="5445" spc="-136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ACKNOWLEDGEMENT</a:t>
            </a:r>
          </a:p>
          <a:p>
            <a:pPr marL="1175752" lvl="1" indent="-587876" algn="l">
              <a:lnSpc>
                <a:spcPts val="5990"/>
              </a:lnSpc>
              <a:buFont typeface="Arial"/>
              <a:buChar char="•"/>
            </a:pPr>
            <a:r>
              <a:rPr lang="en-US" sz="5445" spc="-136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THANK YOU</a:t>
            </a:r>
          </a:p>
          <a:p>
            <a:pPr marL="1175752" lvl="1" indent="-587876" algn="l">
              <a:lnSpc>
                <a:spcPts val="5990"/>
              </a:lnSpc>
              <a:buFont typeface="Arial"/>
              <a:buChar char="•"/>
            </a:pPr>
            <a:r>
              <a:rPr lang="en-US" sz="5445" spc="-136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REFERENCES</a:t>
            </a:r>
          </a:p>
        </p:txBody>
      </p:sp>
      <p:sp>
        <p:nvSpPr>
          <p:cNvPr id="3" name="Freeform 3"/>
          <p:cNvSpPr/>
          <p:nvPr/>
        </p:nvSpPr>
        <p:spPr>
          <a:xfrm>
            <a:off x="11154127" y="0"/>
            <a:ext cx="7133873" cy="10287000"/>
          </a:xfrm>
          <a:custGeom>
            <a:avLst/>
            <a:gdLst/>
            <a:ahLst/>
            <a:cxnLst/>
            <a:rect l="l" t="t" r="r" b="b"/>
            <a:pathLst>
              <a:path w="7133873" h="10287000">
                <a:moveTo>
                  <a:pt x="0" y="0"/>
                </a:moveTo>
                <a:lnTo>
                  <a:pt x="7133873" y="0"/>
                </a:lnTo>
                <a:lnTo>
                  <a:pt x="71338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802" r="-1639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43486" y="0"/>
            <a:ext cx="2889052" cy="7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4999" b="1" spc="-124" dirty="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 OUTLINE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69733" y="5020189"/>
            <a:ext cx="7228019" cy="5266811"/>
            <a:chOff x="0" y="0"/>
            <a:chExt cx="9637359" cy="702241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507" r="4507"/>
            <a:stretch>
              <a:fillRect/>
            </a:stretch>
          </p:blipFill>
          <p:spPr>
            <a:xfrm>
              <a:off x="0" y="0"/>
              <a:ext cx="9637359" cy="7022414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465157" y="3797790"/>
            <a:ext cx="6101872" cy="3665234"/>
          </a:xfrm>
          <a:custGeom>
            <a:avLst/>
            <a:gdLst/>
            <a:ahLst/>
            <a:cxnLst/>
            <a:rect l="l" t="t" r="r" b="b"/>
            <a:pathLst>
              <a:path w="6101872" h="3665234">
                <a:moveTo>
                  <a:pt x="0" y="0"/>
                </a:moveTo>
                <a:lnTo>
                  <a:pt x="6101872" y="0"/>
                </a:lnTo>
                <a:lnTo>
                  <a:pt x="6101872" y="3665234"/>
                </a:lnTo>
                <a:lnTo>
                  <a:pt x="0" y="3665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60" t="-2930" b="-104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5157" y="557213"/>
            <a:ext cx="12877909" cy="1228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</a:pPr>
            <a:r>
              <a:rPr lang="en-US" sz="9999" spc="-499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1776" y="2066712"/>
            <a:ext cx="16230600" cy="2135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6"/>
              </a:lnSpc>
            </a:pPr>
            <a:r>
              <a:rPr lang="en-US" sz="4489" spc="-112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This presentation explores the impact of climate change on agriculture, utilizing data from various countries. </a:t>
            </a:r>
          </a:p>
          <a:p>
            <a:pPr algn="l">
              <a:lnSpc>
                <a:spcPts val="5446"/>
              </a:lnSpc>
            </a:pPr>
            <a:endParaRPr lang="en-US" sz="4489" spc="-112">
              <a:solidFill>
                <a:srgbClr val="3D5635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5157" y="7946687"/>
            <a:ext cx="10504576" cy="2118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sz="4300" b="1" spc="-107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Climate Change</a:t>
            </a:r>
            <a:r>
              <a:rPr lang="en-US" sz="4300" spc="-107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 refers to a long-term shifts in temperature and weather patterns.</a:t>
            </a:r>
          </a:p>
          <a:p>
            <a:pPr algn="ctr">
              <a:lnSpc>
                <a:spcPts val="2565"/>
              </a:lnSpc>
              <a:spcBef>
                <a:spcPct val="0"/>
              </a:spcBef>
            </a:pPr>
            <a:endParaRPr lang="en-US" sz="4300" spc="-107">
              <a:solidFill>
                <a:srgbClr val="3D5635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9565441" cy="11021865"/>
          </a:xfrm>
          <a:custGeom>
            <a:avLst/>
            <a:gdLst/>
            <a:ahLst/>
            <a:cxnLst/>
            <a:rect l="l" t="t" r="r" b="b"/>
            <a:pathLst>
              <a:path w="19565441" h="11021865">
                <a:moveTo>
                  <a:pt x="0" y="0"/>
                </a:moveTo>
                <a:lnTo>
                  <a:pt x="19565441" y="0"/>
                </a:lnTo>
                <a:lnTo>
                  <a:pt x="19565441" y="11021865"/>
                </a:lnTo>
                <a:lnTo>
                  <a:pt x="0" y="110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87752" y="238125"/>
            <a:ext cx="10636095" cy="1007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80"/>
              </a:lnSpc>
            </a:pPr>
            <a:r>
              <a:rPr lang="en-US" sz="8200" spc="-410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GLOBAL  STATISTICS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499" y="3897474"/>
            <a:ext cx="5968506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9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AGRICULTURE CONTRIBUTES UP TO 24% OF GLOBAL GREENHOUSE GAS EMISSIONS . 【FAO, 2021】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499" y="8173950"/>
            <a:ext cx="5968506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9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WITH A GLOBAL TEMPERATURE RISE OF 1.5°C ABOVE PRE-INDUSTRIAL LEVELS, YIELDS OF STAPLE CROPS COULD DROP BY 6-8%. 【IPCC, 2019】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92888" y="5639783"/>
            <a:ext cx="6625824" cy="93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9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AGRICULTURE EMPLOYS 60% OF THE WORKFORCE AND CONTRIBUTES 23% TO GDP IN SUB-SAHARAN AFRICA AND SOUTH ASIA. 【UNDP, 2023】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17059" y="3897474"/>
            <a:ext cx="7048341" cy="93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9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CLIMATE-RELATED DISASTERS HAVE INCREASED BY 83% BETWEEN 2000 &amp; 2020 COMPARED TO THE PREVIOUS TWO DECADES. 【WMO, 2020】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38609" y="8173950"/>
            <a:ext cx="7349391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9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CLIMATE CHANGE COULD PUSH AN ADDITIONAL 100 MILLION PEOPLE INTO POVERTY BY 2030, PRIMARILY FROM AGRICULTURAL COMMUNITIES. 【WORLD BANK, 2016】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4624" y="383103"/>
            <a:ext cx="5548683" cy="4462974"/>
            <a:chOff x="0" y="0"/>
            <a:chExt cx="7398243" cy="595063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8557" r="8557"/>
            <a:stretch>
              <a:fillRect/>
            </a:stretch>
          </p:blipFill>
          <p:spPr>
            <a:xfrm>
              <a:off x="0" y="0"/>
              <a:ext cx="7398243" cy="595063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82702" y="5218648"/>
            <a:ext cx="5030605" cy="4357867"/>
            <a:chOff x="0" y="0"/>
            <a:chExt cx="2051063" cy="17767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51063" cy="1776776"/>
            </a:xfrm>
            <a:custGeom>
              <a:avLst/>
              <a:gdLst/>
              <a:ahLst/>
              <a:cxnLst/>
              <a:rect l="l" t="t" r="r" b="b"/>
              <a:pathLst>
                <a:path w="2051063" h="1776776">
                  <a:moveTo>
                    <a:pt x="0" y="0"/>
                  </a:moveTo>
                  <a:lnTo>
                    <a:pt x="2051063" y="0"/>
                  </a:lnTo>
                  <a:lnTo>
                    <a:pt x="2051063" y="1776776"/>
                  </a:lnTo>
                  <a:lnTo>
                    <a:pt x="0" y="1776776"/>
                  </a:lnTo>
                  <a:close/>
                </a:path>
              </a:pathLst>
            </a:custGeom>
            <a:solidFill>
              <a:srgbClr val="F4E9D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47625"/>
              <a:ext cx="2051063" cy="1729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74979" lvl="1" indent="-237490" algn="l">
                <a:lnSpc>
                  <a:spcPts val="2199"/>
                </a:lnSpc>
                <a:buFont typeface="Arial"/>
                <a:buChar char="•"/>
              </a:pPr>
              <a:r>
                <a:rPr lang="en-US" sz="2199" spc="-109">
                  <a:solidFill>
                    <a:srgbClr val="3D5635"/>
                  </a:solidFill>
                  <a:latin typeface="Garet"/>
                  <a:ea typeface="Garet"/>
                  <a:cs typeface="Garet"/>
                  <a:sym typeface="Garet"/>
                </a:rPr>
                <a:t>Average global temperatures have risen by approximately 1.2°C since the late 19th century.</a:t>
              </a:r>
            </a:p>
            <a:p>
              <a:pPr algn="l">
                <a:lnSpc>
                  <a:spcPts val="2199"/>
                </a:lnSpc>
              </a:pPr>
              <a:endParaRPr lang="en-US" sz="2199" spc="-109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endParaRPr>
            </a:p>
            <a:p>
              <a:pPr marL="474979" lvl="1" indent="-237490" algn="l">
                <a:lnSpc>
                  <a:spcPts val="2199"/>
                </a:lnSpc>
                <a:buFont typeface="Arial"/>
                <a:buChar char="•"/>
              </a:pPr>
              <a:r>
                <a:rPr lang="en-US" sz="2199" spc="-109">
                  <a:solidFill>
                    <a:srgbClr val="3D5635"/>
                  </a:solidFill>
                  <a:latin typeface="Garet"/>
                  <a:ea typeface="Garet"/>
                  <a:cs typeface="Garet"/>
                  <a:sym typeface="Garet"/>
                </a:rPr>
                <a:t>Optimal temperature for wheat growth is between 15°C - 20°C; yields decline sharply above 25°C.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28698" y="5143500"/>
            <a:ext cx="5030605" cy="4357867"/>
            <a:chOff x="0" y="0"/>
            <a:chExt cx="2051063" cy="17767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1063" cy="1776776"/>
            </a:xfrm>
            <a:custGeom>
              <a:avLst/>
              <a:gdLst/>
              <a:ahLst/>
              <a:cxnLst/>
              <a:rect l="l" t="t" r="r" b="b"/>
              <a:pathLst>
                <a:path w="2051063" h="1776776">
                  <a:moveTo>
                    <a:pt x="0" y="0"/>
                  </a:moveTo>
                  <a:lnTo>
                    <a:pt x="2051063" y="0"/>
                  </a:lnTo>
                  <a:lnTo>
                    <a:pt x="2051063" y="1776776"/>
                  </a:lnTo>
                  <a:lnTo>
                    <a:pt x="0" y="1776776"/>
                  </a:lnTo>
                  <a:close/>
                </a:path>
              </a:pathLst>
            </a:custGeom>
            <a:solidFill>
              <a:srgbClr val="F4E9D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2051063" cy="1738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09085" y="5218648"/>
            <a:ext cx="5030605" cy="4357867"/>
            <a:chOff x="0" y="0"/>
            <a:chExt cx="2051063" cy="17767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51063" cy="1776776"/>
            </a:xfrm>
            <a:custGeom>
              <a:avLst/>
              <a:gdLst/>
              <a:ahLst/>
              <a:cxnLst/>
              <a:rect l="l" t="t" r="r" b="b"/>
              <a:pathLst>
                <a:path w="2051063" h="1776776">
                  <a:moveTo>
                    <a:pt x="0" y="0"/>
                  </a:moveTo>
                  <a:lnTo>
                    <a:pt x="2051063" y="0"/>
                  </a:lnTo>
                  <a:lnTo>
                    <a:pt x="2051063" y="1776776"/>
                  </a:lnTo>
                  <a:lnTo>
                    <a:pt x="0" y="1776776"/>
                  </a:lnTo>
                  <a:close/>
                </a:path>
              </a:pathLst>
            </a:custGeom>
            <a:solidFill>
              <a:srgbClr val="F4E9D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2051063" cy="1738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877361" y="5218648"/>
            <a:ext cx="862336" cy="844635"/>
          </a:xfrm>
          <a:custGeom>
            <a:avLst/>
            <a:gdLst/>
            <a:ahLst/>
            <a:cxnLst/>
            <a:rect l="l" t="t" r="r" b="b"/>
            <a:pathLst>
              <a:path w="862336" h="844635">
                <a:moveTo>
                  <a:pt x="0" y="0"/>
                </a:moveTo>
                <a:lnTo>
                  <a:pt x="862337" y="0"/>
                </a:lnTo>
                <a:lnTo>
                  <a:pt x="862337" y="844634"/>
                </a:lnTo>
                <a:lnTo>
                  <a:pt x="0" y="844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0427350" y="5218648"/>
            <a:ext cx="893793" cy="844635"/>
          </a:xfrm>
          <a:custGeom>
            <a:avLst/>
            <a:gdLst/>
            <a:ahLst/>
            <a:cxnLst/>
            <a:rect l="l" t="t" r="r" b="b"/>
            <a:pathLst>
              <a:path w="893793" h="844635">
                <a:moveTo>
                  <a:pt x="0" y="0"/>
                </a:moveTo>
                <a:lnTo>
                  <a:pt x="893793" y="0"/>
                </a:lnTo>
                <a:lnTo>
                  <a:pt x="893793" y="844634"/>
                </a:lnTo>
                <a:lnTo>
                  <a:pt x="0" y="844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195347" y="5218648"/>
            <a:ext cx="743278" cy="844635"/>
          </a:xfrm>
          <a:custGeom>
            <a:avLst/>
            <a:gdLst/>
            <a:ahLst/>
            <a:cxnLst/>
            <a:rect l="l" t="t" r="r" b="b"/>
            <a:pathLst>
              <a:path w="743278" h="844635">
                <a:moveTo>
                  <a:pt x="0" y="0"/>
                </a:moveTo>
                <a:lnTo>
                  <a:pt x="743278" y="0"/>
                </a:lnTo>
                <a:lnTo>
                  <a:pt x="743278" y="844634"/>
                </a:lnTo>
                <a:lnTo>
                  <a:pt x="0" y="844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6842121" y="1216112"/>
            <a:ext cx="9724865" cy="1398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85"/>
              </a:lnSpc>
              <a:spcBef>
                <a:spcPct val="0"/>
              </a:spcBef>
            </a:pPr>
            <a:r>
              <a:rPr lang="en-US" sz="11428" u="none" strike="noStrike" spc="-571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KEY FACTORS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9375" y="7868775"/>
            <a:ext cx="4393498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 spc="-50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87353" y="6599523"/>
            <a:ext cx="4713294" cy="2441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312" lvl="1" indent="-240156" algn="l">
              <a:lnSpc>
                <a:spcPts val="2892"/>
              </a:lnSpc>
              <a:buFont typeface="Arial"/>
              <a:buChar char="•"/>
            </a:pPr>
            <a:r>
              <a:rPr lang="en-US" sz="2224" spc="-55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Changes in rainfall affect crop viability</a:t>
            </a:r>
          </a:p>
          <a:p>
            <a:pPr algn="l">
              <a:lnSpc>
                <a:spcPts val="2892"/>
              </a:lnSpc>
            </a:pPr>
            <a:r>
              <a:rPr lang="en-US" sz="2224" spc="-55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marL="480312" lvl="1" indent="-240156" algn="l">
              <a:lnSpc>
                <a:spcPts val="2892"/>
              </a:lnSpc>
              <a:buFont typeface="Arial"/>
              <a:buChar char="•"/>
            </a:pPr>
            <a:r>
              <a:rPr lang="en-US" sz="2224" spc="-55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Regions with low precipitation face higher risks of drought and reduced yields.</a:t>
            </a:r>
          </a:p>
          <a:p>
            <a:pPr algn="l">
              <a:lnSpc>
                <a:spcPts val="2242"/>
              </a:lnSpc>
            </a:pPr>
            <a:endParaRPr lang="en-US" sz="2224" spc="-55">
              <a:solidFill>
                <a:srgbClr val="3D5635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267916" y="6599523"/>
            <a:ext cx="4991384" cy="110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4"/>
              </a:lnSpc>
            </a:pPr>
            <a:r>
              <a:rPr lang="en-US" sz="2280" spc="-57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Increased CO2 can enhance photosynthesis but does not guarantee higher yields.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86532" y="5859732"/>
            <a:ext cx="3821998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62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RISING TEMPERATURES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26250" y="5723557"/>
            <a:ext cx="3821998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62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 PRECIPITATION PATTERNS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63136" y="5489972"/>
            <a:ext cx="3271664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62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CO2 EMISSIONS IMPACT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70832" y="-287431"/>
            <a:ext cx="14217168" cy="10713495"/>
          </a:xfrm>
          <a:custGeom>
            <a:avLst/>
            <a:gdLst/>
            <a:ahLst/>
            <a:cxnLst/>
            <a:rect l="l" t="t" r="r" b="b"/>
            <a:pathLst>
              <a:path w="14217168" h="10713495">
                <a:moveTo>
                  <a:pt x="0" y="0"/>
                </a:moveTo>
                <a:lnTo>
                  <a:pt x="14217168" y="0"/>
                </a:lnTo>
                <a:lnTo>
                  <a:pt x="14217168" y="10713496"/>
                </a:lnTo>
                <a:lnTo>
                  <a:pt x="0" y="10713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4" t="-1302" r="-21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7609" y="4039436"/>
            <a:ext cx="4625565" cy="6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0"/>
              </a:lnSpc>
              <a:spcBef>
                <a:spcPct val="0"/>
              </a:spcBef>
            </a:pPr>
            <a:r>
              <a:rPr lang="en-US" sz="4900" b="1" spc="-245" dirty="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 ECONOMIC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4681967"/>
            <a:ext cx="4298454" cy="72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  <a:spcBef>
                <a:spcPct val="0"/>
              </a:spcBef>
            </a:pPr>
            <a:r>
              <a:rPr lang="en-US" sz="4100" b="1" spc="-209" dirty="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CONSEQUENCES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61450" y="742950"/>
            <a:ext cx="399975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-15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Increased food prices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61328" y="2562676"/>
            <a:ext cx="7619472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spc="-154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Lower yields of crops could 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spc="-154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lead to economic instability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86326" y="4783567"/>
            <a:ext cx="498514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-15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Financial losses for farmers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86326" y="6881428"/>
            <a:ext cx="74691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spc="-15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Farmers committing suicide as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spc="-15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a result of low crop yields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26474" y="8705850"/>
            <a:ext cx="721820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spc="-15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Causing climate migration in the Northern part of Ghana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26915" y="0"/>
            <a:ext cx="5541493" cy="5143500"/>
            <a:chOff x="0" y="0"/>
            <a:chExt cx="7388657" cy="6858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9732" r="19732"/>
            <a:stretch>
              <a:fillRect/>
            </a:stretch>
          </p:blipFill>
          <p:spPr>
            <a:xfrm>
              <a:off x="0" y="0"/>
              <a:ext cx="7388657" cy="6858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4485640"/>
            <a:ext cx="10028536" cy="5801360"/>
            <a:chOff x="0" y="0"/>
            <a:chExt cx="13371381" cy="773514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597" r="1597"/>
            <a:stretch>
              <a:fillRect/>
            </a:stretch>
          </p:blipFill>
          <p:spPr>
            <a:xfrm>
              <a:off x="0" y="0"/>
              <a:ext cx="13371381" cy="7735146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10028536" y="4485640"/>
            <a:ext cx="1237316" cy="657860"/>
          </a:xfrm>
          <a:custGeom>
            <a:avLst/>
            <a:gdLst/>
            <a:ahLst/>
            <a:cxnLst/>
            <a:rect l="l" t="t" r="r" b="b"/>
            <a:pathLst>
              <a:path w="1237316" h="657860">
                <a:moveTo>
                  <a:pt x="0" y="0"/>
                </a:moveTo>
                <a:lnTo>
                  <a:pt x="1237315" y="0"/>
                </a:lnTo>
                <a:lnTo>
                  <a:pt x="1237315" y="657860"/>
                </a:lnTo>
                <a:lnTo>
                  <a:pt x="0" y="6578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79663" y="1318259"/>
            <a:ext cx="11789750" cy="221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14"/>
              </a:lnSpc>
              <a:spcBef>
                <a:spcPct val="0"/>
              </a:spcBef>
            </a:pPr>
            <a:r>
              <a:rPr lang="en-US" sz="9349" spc="-467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VULNERABLE REGIONS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28536" y="5400241"/>
            <a:ext cx="8259464" cy="4657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530" spc="-63" dirty="0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Sub-Saharan Africa is particularly vulnerable due to:</a:t>
            </a:r>
          </a:p>
          <a:p>
            <a:pPr marL="546252" lvl="1" indent="-273126" algn="l">
              <a:lnSpc>
                <a:spcPts val="3289"/>
              </a:lnSpc>
              <a:buFont typeface="Arial"/>
              <a:buChar char="•"/>
            </a:pPr>
            <a:r>
              <a:rPr lang="en-US" sz="2530" spc="-63" dirty="0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High temperatures and low precipitation</a:t>
            </a:r>
          </a:p>
          <a:p>
            <a:pPr marL="546252" lvl="1" indent="-273126" algn="l">
              <a:lnSpc>
                <a:spcPts val="3289"/>
              </a:lnSpc>
              <a:buFont typeface="Arial"/>
              <a:buChar char="•"/>
            </a:pPr>
            <a:r>
              <a:rPr lang="en-US" sz="2530" spc="-63" dirty="0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Limited irrigation access and adaptation strategies</a:t>
            </a:r>
          </a:p>
          <a:p>
            <a:pPr algn="l">
              <a:lnSpc>
                <a:spcPts val="3289"/>
              </a:lnSpc>
            </a:pPr>
            <a:endParaRPr lang="en-US" sz="2530" spc="-63" dirty="0">
              <a:solidFill>
                <a:srgbClr val="3D5635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46252" lvl="1" indent="-273126" algn="l">
              <a:lnSpc>
                <a:spcPts val="3289"/>
              </a:lnSpc>
              <a:buFont typeface="Arial"/>
              <a:buChar char="•"/>
            </a:pPr>
            <a:r>
              <a:rPr lang="en-US" sz="2800" spc="-63" dirty="0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Example:</a:t>
            </a:r>
          </a:p>
          <a:p>
            <a:pPr algn="l">
              <a:lnSpc>
                <a:spcPts val="3289"/>
              </a:lnSpc>
            </a:pPr>
            <a:r>
              <a:rPr lang="en-US" sz="2800" spc="-63" dirty="0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      Nigeria (North West):</a:t>
            </a:r>
          </a:p>
          <a:p>
            <a:pPr marL="546252" lvl="1" indent="-273126" algn="l">
              <a:lnSpc>
                <a:spcPts val="3289"/>
              </a:lnSpc>
              <a:buFont typeface="Arial"/>
              <a:buChar char="•"/>
            </a:pPr>
            <a:r>
              <a:rPr lang="en-US" sz="2800" spc="-63" dirty="0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Average temperature of 21.23°C for barley with only 25.74% irrigation access.</a:t>
            </a:r>
          </a:p>
          <a:p>
            <a:pPr marL="546252" lvl="1" indent="-273126" algn="l">
              <a:lnSpc>
                <a:spcPts val="3289"/>
              </a:lnSpc>
              <a:buFont typeface="Arial"/>
              <a:buChar char="•"/>
            </a:pPr>
            <a:r>
              <a:rPr lang="en-US" sz="2800" spc="-63" dirty="0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Economic impact of $167 million due to climate challenges.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4863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E9D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2408296" cy="2680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0344" y="0"/>
            <a:ext cx="8718793" cy="4528503"/>
            <a:chOff x="0" y="0"/>
            <a:chExt cx="11625057" cy="603800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6749" r="6749" b="32628"/>
            <a:stretch>
              <a:fillRect/>
            </a:stretch>
          </p:blipFill>
          <p:spPr>
            <a:xfrm>
              <a:off x="0" y="0"/>
              <a:ext cx="11625057" cy="6038003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8939137" y="0"/>
            <a:ext cx="9348863" cy="10287000"/>
            <a:chOff x="0" y="0"/>
            <a:chExt cx="12465151" cy="137160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8558" r="27029"/>
            <a:stretch>
              <a:fillRect/>
            </a:stretch>
          </p:blipFill>
          <p:spPr>
            <a:xfrm>
              <a:off x="0" y="0"/>
              <a:ext cx="12465151" cy="13716000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220344" y="4811713"/>
            <a:ext cx="7894956" cy="7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99"/>
              </a:lnSpc>
              <a:spcBef>
                <a:spcPct val="0"/>
              </a:spcBef>
            </a:pPr>
            <a:r>
              <a:rPr lang="en-US" sz="4999" b="1" spc="-124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0344" y="5809003"/>
            <a:ext cx="8718793" cy="294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4"/>
              </a:lnSpc>
              <a:spcBef>
                <a:spcPct val="0"/>
              </a:spcBef>
            </a:pPr>
            <a:r>
              <a:rPr lang="en-US" sz="4240" spc="-106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Climate change poses a significant threat to global food security , leading to reduced crop yields, economic losses, and food shortages.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998</Words>
  <Application>Microsoft Office PowerPoint</Application>
  <PresentationFormat>Custom</PresentationFormat>
  <Paragraphs>151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Garet Bold</vt:lpstr>
      <vt:lpstr>Garet</vt:lpstr>
      <vt:lpstr>Arimo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Beige Editorial Sustainable Agriculture Presentation</dc:title>
  <cp:lastModifiedBy>George Antwi</cp:lastModifiedBy>
  <cp:revision>4</cp:revision>
  <dcterms:created xsi:type="dcterms:W3CDTF">2006-08-16T00:00:00Z</dcterms:created>
  <dcterms:modified xsi:type="dcterms:W3CDTF">2024-11-16T09:22:01Z</dcterms:modified>
  <dc:identifier>DAGWWrS8Icc</dc:identifier>
</cp:coreProperties>
</file>